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5" r:id="rId2"/>
    <p:sldId id="305" r:id="rId3"/>
    <p:sldId id="306"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04" r:id="rId18"/>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63588" autoAdjust="0"/>
  </p:normalViewPr>
  <p:slideViewPr>
    <p:cSldViewPr showGuides="1">
      <p:cViewPr varScale="1">
        <p:scale>
          <a:sx n="68" d="100"/>
          <a:sy n="68" d="100"/>
        </p:scale>
        <p:origin x="-1218" y="-96"/>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12/07/2019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pair will need the following materials:</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mn-lt"/>
                <a:ea typeface="Calibri"/>
                <a:cs typeface="Calibri"/>
                <a:sym typeface="Calibri"/>
              </a:rPr>
              <a:t>Copy of the cut out shapes for Slide 8</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Pencil Control Guidance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Handwriting – Foundations and Building Blocks Guidance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Pencil Control Screen</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Pencil Control Screen Picture Book</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Directionality Pencil Control Handout.</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1-4: </a:t>
            </a:r>
            <a:r>
              <a:rPr lang="en-GB" sz="1200" b="0" i="0" u="none" strike="noStrike" cap="none" dirty="0" smtClean="0">
                <a:solidFill>
                  <a:schemeClr val="dk1"/>
                </a:solidFill>
                <a:latin typeface="Calibri"/>
                <a:ea typeface="Calibri"/>
                <a:cs typeface="Calibri"/>
                <a:sym typeface="Calibri"/>
              </a:rPr>
              <a:t>10</a:t>
            </a:r>
            <a:r>
              <a:rPr lang="en-GB" sz="1200" b="0" i="0" u="none" strike="noStrike" cap="none" baseline="0" dirty="0" smtClean="0">
                <a:solidFill>
                  <a:schemeClr val="dk1"/>
                </a:solidFill>
                <a:latin typeface="Calibri"/>
                <a:ea typeface="Calibri"/>
                <a:cs typeface="Calibri"/>
                <a:sym typeface="Calibri"/>
              </a:rPr>
              <a:t>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5-7:</a:t>
            </a:r>
            <a:r>
              <a:rPr lang="en-GB" sz="1200" b="0" i="0" u="none" strike="noStrike" cap="none" baseline="0" dirty="0" smtClean="0">
                <a:solidFill>
                  <a:schemeClr val="dk1"/>
                </a:solidFill>
                <a:latin typeface="Calibri"/>
                <a:ea typeface="Calibri"/>
                <a:cs typeface="Calibri"/>
                <a:sym typeface="Calibri"/>
              </a:rPr>
              <a:t> 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8: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9:</a:t>
            </a:r>
            <a:r>
              <a:rPr lang="en-GB" sz="1200" b="0" i="0" u="none" strike="noStrike" cap="none" baseline="0" dirty="0" smtClean="0">
                <a:solidFill>
                  <a:schemeClr val="dk1"/>
                </a:solidFill>
                <a:latin typeface="Calibri"/>
                <a:ea typeface="Calibri"/>
                <a:cs typeface="Calibri"/>
                <a:sym typeface="Calibri"/>
              </a:rPr>
              <a:t> 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10: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11: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12:</a:t>
            </a:r>
            <a:r>
              <a:rPr lang="en-GB" sz="1200" b="0" i="0" u="none" strike="noStrike" cap="none" baseline="0" dirty="0" smtClean="0">
                <a:solidFill>
                  <a:schemeClr val="dk1"/>
                </a:solidFill>
                <a:latin typeface="Calibri"/>
                <a:ea typeface="Calibri"/>
                <a:cs typeface="Calibri"/>
                <a:sym typeface="Calibri"/>
              </a:rPr>
              <a:t> 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13: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14: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15-16: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17: </a:t>
            </a:r>
            <a:r>
              <a:rPr lang="en-GB" sz="1200" b="0" i="0" u="none" strike="noStrike" cap="none" baseline="0" dirty="0" smtClean="0">
                <a:solidFill>
                  <a:schemeClr val="dk1"/>
                </a:solidFill>
                <a:latin typeface="Calibri"/>
                <a:ea typeface="Calibri"/>
                <a:cs typeface="Calibri"/>
                <a:sym typeface="Calibri"/>
              </a:rPr>
              <a:t>5 minutes</a:t>
            </a: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“Directionality is the ability to control and change the direction of the pencil on the page. This includes: changes in direction during one pencil movement, forming the same shape but in different directions and following prepositions in relation to positioning and direction. Directionality plays a large part in correct and efficient letter formation that allows one letter to lead on to the next. Language relating to direction and positioning is relied upon heavily in handwriting instruction.</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For the next task I would like you to work with a partner. Individually select a lower case letter of the alphabet that is not ‘o’ or ‘c’. Write it down, but keep it hidden from your partner. Number yourselves 1 and 2.</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Number 1, I would like you to describe your letter to your partner without telling them what letter it is. You can use any descriptive directional or positional words. Number 2 should write down the letter based on the description.”</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complete the task.</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“Were you able to do this? </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Number 2 it is your turn, however, this time you are not allowed to use any directional or positional words.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complete the task.</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“Were you able to do this?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This task shows how important directionality is in letter formation. It is important that children have an opportunity to develop the vocabulary of directionality prior to the formalised teaching of handwriting. The directionality resources that sit as part of the Pencil Control Toolkit can be used to support the development of directionality.”</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10: 5 minutes</a:t>
            </a: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10</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“Fluidity of movement is about training the body and mind to perform a movement the same way every time. It is about using the right muscles for the movement, and excluding the movements that are not required. In handwriting it is about creating smooth, consistent pencil strokes that use as little effort as possible. Fluidity of movement allows for practice and consolidation of skills. It enables movements to become less effortful, more automatic.</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For this task I would like you to turn to the page that has ‘Fluidity of Movement’ within your Pencil Control guidance.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Put your finger on the triangle. Go down the hill to the square and continue around the loop. Keep going multiple times until you’re in a fluid movement. Stop. Put your finger on the square. Go up the hill to the triangle and continue around the loop. Keep going multiple times until you’re in a fluid movement.</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baseline="0" dirty="0" smtClean="0">
                <a:solidFill>
                  <a:schemeClr val="dk1"/>
                </a:solidFill>
                <a:latin typeface="Calibri"/>
                <a:ea typeface="Calibri"/>
                <a:cs typeface="Calibri"/>
                <a:sym typeface="Calibri"/>
              </a:rPr>
              <a:t>Now with your pencil. Put your pencil on the triangle. Go down the hill to the square and continue around the loop. Keep going multiple times until you’re in a fluid movement. Stop. Put your pencil on the square. Go up the hill to the triangle and continue around the loop. Keep going multiple times until you’re in a fluid movement.</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0" i="1" u="none" strike="noStrike" cap="none" baseline="0" dirty="0" smtClean="0">
                <a:solidFill>
                  <a:schemeClr val="dk1"/>
                </a:solidFill>
                <a:latin typeface="Calibri"/>
                <a:ea typeface="Calibri"/>
                <a:cs typeface="Calibri"/>
                <a:sym typeface="Calibri"/>
              </a:rPr>
              <a:t>Have a look at the movements that you have made. Whilst you will have made similar fluid movements, you will have noticed that you did not follow one line the whole time. The Fluidity of Movement guidance in the Pencil Control Toolkit provides a range of thinking-looking-doing activities that can be used to support the development of this skill before formalised teaching of handwriting.”</a:t>
            </a:r>
          </a:p>
          <a:p>
            <a:pPr marL="0" marR="0" lvl="0" indent="0" algn="l" defTabSz="914400" rtl="0" eaLnBrk="1" fontAlgn="auto" latinLnBrk="0" hangingPunct="1">
              <a:lnSpc>
                <a:spcPct val="100000"/>
              </a:lnSpc>
              <a:spcBef>
                <a:spcPts val="0"/>
              </a:spcBef>
              <a:spcAft>
                <a:spcPts val="0"/>
              </a:spcAft>
              <a:buClrTx/>
              <a:buSzPts val="1400"/>
              <a:buFontTx/>
              <a:buNone/>
              <a:tabLst/>
              <a:defRPr/>
            </a:pPr>
            <a:endParaRPr lang="en-GB" sz="1200" b="0" i="1" u="none" strike="noStrike" cap="none" baseline="0" dirty="0" smtClean="0">
              <a:solidFill>
                <a:schemeClr val="dk1"/>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Calibri"/>
                <a:ea typeface="Calibri"/>
                <a:cs typeface="Calibri"/>
                <a:sym typeface="Calibri"/>
              </a:rPr>
              <a:t>Slide 11: 5 minutes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11</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a:t>
            </a:r>
            <a:r>
              <a:rPr lang="en-GB" sz="1200" b="0" i="1" u="none" strike="noStrike" cap="none" baseline="0" dirty="0" smtClean="0">
                <a:solidFill>
                  <a:schemeClr val="dk1"/>
                </a:solidFill>
                <a:latin typeface="Calibri"/>
                <a:ea typeface="Calibri"/>
                <a:cs typeface="Calibri"/>
                <a:sym typeface="Calibri"/>
              </a:rPr>
              <a:t> order for writing implements to make marks on the page, a certain amount of force has to be applied. The muscles in the hand and fingers have to learn the right amount of pressure to use in order for mark making to occur but without using too much effort.</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Using the same word that you used in the earlier task, I would like you to write the word again, but this time using the heaviest pressure that you can.”</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write word.</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“What did you notice about the way you had to adjust your hand and fingers?”</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Facilitator to take responses.</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“Using the same word again, I would like to write the word, but this time use the lightest pressure that you can.”</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write word.</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“What did you notice about the way you had to adjust your hand and fingers this time?”</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write word.</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“If children struggle with pressure control, it will be difficult for them to develop fluidity of movement. Without an understanding of pressure control, children are likely to have a slower handwriting speed, in part because they will have to carry out frequent corrections. Too heavy pressure can also lead to fatigue, hand pain and ripping of the paper.”</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12: 5 minutes</a:t>
            </a: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12</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“Fine motor skills are the small movements</a:t>
            </a:r>
            <a:r>
              <a:rPr lang="en-GB" sz="1200" b="0" i="1" u="none" strike="noStrike" cap="none" baseline="0" dirty="0" smtClean="0">
                <a:solidFill>
                  <a:schemeClr val="dk1"/>
                </a:solidFill>
                <a:latin typeface="Calibri"/>
                <a:ea typeface="Calibri"/>
                <a:cs typeface="Calibri"/>
                <a:sym typeface="Calibri"/>
              </a:rPr>
              <a:t> used for control and precision during activities. During the first year of the networks we explored fine motor skills through the pre-handwriting continuum. In the early stages of school, occupational therapists recommend that children have daily opportunities to develop and consolidate fine motor skills.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Writing the same sentence that you wrote earlier, ‘</a:t>
            </a:r>
            <a:r>
              <a:rPr lang="en-GB" sz="1200" b="1" i="1" u="none" strike="noStrike" cap="none" baseline="0" dirty="0" smtClean="0">
                <a:solidFill>
                  <a:schemeClr val="dk1"/>
                </a:solidFill>
                <a:latin typeface="Calibri"/>
                <a:ea typeface="Calibri"/>
                <a:cs typeface="Calibri"/>
                <a:sym typeface="Calibri"/>
              </a:rPr>
              <a:t>Today is &lt;insert day&gt;.’</a:t>
            </a:r>
            <a:r>
              <a:rPr lang="en-GB" sz="1200" b="0" i="1" u="none" strike="noStrike" cap="none" baseline="0" dirty="0" smtClean="0">
                <a:solidFill>
                  <a:schemeClr val="dk1"/>
                </a:solidFill>
                <a:latin typeface="Calibri"/>
                <a:ea typeface="Calibri"/>
                <a:cs typeface="Calibri"/>
                <a:sym typeface="Calibri"/>
              </a:rPr>
              <a:t>, write it again but this time keeping your fingers still.”</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Facilitator to provide time for practitioners to write sentence.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“How much control did you have?”</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Facilitator to take responses.</a:t>
            </a: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fine motor skills guidance in the Pencil Control Toolkit provides a number of suggested experiences that practitioners can provide to develop and consolidate the intricate fine motor skills required. If a child does not have good fine motor skills, they will find it difficult to develop an effective grip and pencil control.”</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13: 5 minutes</a:t>
            </a: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13</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“Pencil grip is the way in which someone holds and manipulates the pencil. Occupational Therapists would suggest that there is no one “correct grip”, however, there are some things that make some pencil grips more efficient than others.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A grip should feel relaxed and comfortable – something that can be maintained over a long period of time.</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A grip should be able to control the pencil in precise, controlled movements.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A grip should be dynamic – with the movements coming from the ‘busy’ fingers (thumb, index and middle), whilst the ‘sleepy’ fingers (ring and little) stabilise the hand on the page. The rest of the hand and arm should stay relatively still, moving along the page as required.</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Look at the grips on the page, try writing your sentence using the different grips.”</a:t>
            </a: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Facilitator to provide time for practitioners to complete task.</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“Which grips felt more efficient than others?”</a:t>
            </a: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Facilitator to take feedback from practitioners.</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Occupational Therapists recommend that we consider the three bullet points of efficiency when supporting grip. A child’s pencil grip will be determined by their fine motor skills; children may need to develop and consolidate their fine motor skills in order to have an efficient grip. It is important that the child has a comfortable grip so that they can maintain it over time and that the grip means that they have efficient control over the pencil. Whilst practitioners consider grip as one of the seven pencil control concepts, it is important to consider each of the pencil control concepts individually, and as a whole.”</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14: 5 minutes</a:t>
            </a: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14</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 the Handwriting Foundations</a:t>
            </a:r>
            <a:r>
              <a:rPr lang="en-GB" sz="1200" b="0" i="1" u="none" strike="noStrike" cap="none" baseline="0" dirty="0" smtClean="0">
                <a:solidFill>
                  <a:schemeClr val="dk1"/>
                </a:solidFill>
                <a:latin typeface="Calibri"/>
                <a:ea typeface="Calibri"/>
                <a:cs typeface="Calibri"/>
                <a:sym typeface="Calibri"/>
              </a:rPr>
              <a:t> and Building Blocks guidance you will find a link to the Pencil Control Toolkit. The Pencil Control Toolkit includes: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Ideas for practitioners to develop the seven pencil control concepts before and alongside handwriting instruction</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A pencil control screen that can be used by practitioners if they feel it would be helpful to identify children’s strengths and gaps in pencil control skills.</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It has been recommended by practitioners that staff reflect on their current teaching of handwriting and identify:</a:t>
            </a:r>
          </a:p>
          <a:p>
            <a:pPr marL="171450" marR="0" lvl="0" indent="-171450" algn="l" rtl="0">
              <a:spcBef>
                <a:spcPts val="0"/>
              </a:spcBef>
              <a:spcAft>
                <a:spcPts val="0"/>
              </a:spcAft>
              <a:buFont typeface="Courier New" panose="02070309020205020404" pitchFamily="49" charset="0"/>
              <a:buChar char="o"/>
            </a:pPr>
            <a:r>
              <a:rPr lang="en-GB" sz="1200" b="0" i="1" u="none" strike="noStrike" cap="none" baseline="0" dirty="0" smtClean="0">
                <a:solidFill>
                  <a:schemeClr val="dk1"/>
                </a:solidFill>
                <a:latin typeface="Calibri"/>
                <a:ea typeface="Calibri"/>
                <a:cs typeface="Calibri"/>
                <a:sym typeface="Calibri"/>
              </a:rPr>
              <a:t>How do they support children’s fine motor, scissor and pre-writing skills?</a:t>
            </a:r>
          </a:p>
          <a:p>
            <a:pPr marL="171450" marR="0" lvl="0" indent="-171450" algn="l" rtl="0">
              <a:spcBef>
                <a:spcPts val="0"/>
              </a:spcBef>
              <a:spcAft>
                <a:spcPts val="0"/>
              </a:spcAft>
              <a:buFont typeface="Courier New" panose="02070309020205020404" pitchFamily="49" charset="0"/>
              <a:buChar char="o"/>
            </a:pPr>
            <a:r>
              <a:rPr lang="en-GB" sz="1200" b="0" i="1" u="none" strike="noStrike" cap="none" baseline="0" dirty="0" smtClean="0">
                <a:solidFill>
                  <a:schemeClr val="dk1"/>
                </a:solidFill>
                <a:latin typeface="Calibri"/>
                <a:ea typeface="Calibri"/>
                <a:cs typeface="Calibri"/>
                <a:sym typeface="Calibri"/>
              </a:rPr>
              <a:t>How do they support children’s pencil control skills?</a:t>
            </a:r>
          </a:p>
          <a:p>
            <a:pPr marL="171450" marR="0" lvl="0" indent="-171450" algn="l" rtl="0">
              <a:spcBef>
                <a:spcPts val="0"/>
              </a:spcBef>
              <a:spcAft>
                <a:spcPts val="0"/>
              </a:spcAft>
              <a:buFont typeface="Courier New" panose="02070309020205020404" pitchFamily="49" charset="0"/>
              <a:buChar char="o"/>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Courier New" panose="02070309020205020404" pitchFamily="49" charset="0"/>
              <a:buNone/>
            </a:pPr>
            <a:r>
              <a:rPr lang="en-GB" sz="1200" b="0" i="1" u="none" strike="noStrike" cap="none" baseline="0" dirty="0" smtClean="0">
                <a:solidFill>
                  <a:schemeClr val="dk1"/>
                </a:solidFill>
                <a:latin typeface="Calibri"/>
                <a:ea typeface="Calibri"/>
                <a:cs typeface="Calibri"/>
                <a:sym typeface="Calibri"/>
              </a:rPr>
              <a:t>Occupational therapists recommend that the formal teaching of handwriting is built upon these earlier skills.”</a:t>
            </a:r>
          </a:p>
          <a:p>
            <a:pPr marL="0" marR="0" lvl="0" indent="0" algn="l" rtl="0">
              <a:spcBef>
                <a:spcPts val="0"/>
              </a:spcBef>
              <a:spcAft>
                <a:spcPts val="0"/>
              </a:spcAft>
              <a:buNone/>
            </a:pPr>
            <a:endParaRPr sz="1200" b="1"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15</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a:t>
            </a:r>
            <a:r>
              <a:rPr lang="en-GB" sz="1200" b="0" i="1" u="none" strike="noStrike" cap="none" dirty="0" smtClean="0">
                <a:solidFill>
                  <a:schemeClr val="dk1"/>
                </a:solidFill>
                <a:latin typeface="+mn-lt"/>
                <a:ea typeface="Calibri"/>
                <a:cs typeface="Calibri"/>
                <a:sym typeface="Calibri"/>
              </a:rPr>
              <a:t>With a partner, explore the Pencil Control screen  and picture book. Also explore the Directionality Guidance from the Pencil Control Toolkit – one of the seven guidance notes in the toolkit.”</a:t>
            </a:r>
          </a:p>
          <a:p>
            <a:pPr marL="0" marR="0" lvl="0" indent="0" algn="l" rtl="0">
              <a:spcBef>
                <a:spcPts val="0"/>
              </a:spcBef>
              <a:spcAft>
                <a:spcPts val="0"/>
              </a:spcAft>
              <a:buNone/>
            </a:pPr>
            <a:endParaRPr lang="en-GB" sz="1200" b="0" i="1" u="none" strike="noStrike" cap="none" dirty="0" smtClean="0">
              <a:solidFill>
                <a:schemeClr val="dk1"/>
              </a:solidFill>
              <a:latin typeface="+mn-lt"/>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mn-lt"/>
                <a:ea typeface="Calibri"/>
                <a:cs typeface="Calibri"/>
                <a:sym typeface="Calibri"/>
              </a:rPr>
              <a:t>Discuss: How could this be used to support children’s early handwriting instruction as well as  children that are finding handwriting challenging?</a:t>
            </a:r>
          </a:p>
          <a:p>
            <a:pPr marL="342900" indent="-342900">
              <a:buFont typeface="Wingdings" panose="05000000000000000000" pitchFamily="2" charset="2"/>
              <a:buChar char="§"/>
            </a:pPr>
            <a:endParaRPr lang="en-GB" sz="1200" b="0" i="1" dirty="0" smtClean="0"/>
          </a:p>
          <a:p>
            <a:pPr marL="0" indent="0">
              <a:buFont typeface="Wingdings" panose="05000000000000000000" pitchFamily="2" charset="2"/>
              <a:buNone/>
            </a:pPr>
            <a:r>
              <a:rPr lang="en-GB" sz="1200" b="1" i="0" dirty="0" smtClean="0"/>
              <a:t>Facilitator</a:t>
            </a:r>
            <a:r>
              <a:rPr lang="en-GB" sz="1200" b="1" i="0" baseline="0" dirty="0" smtClean="0"/>
              <a:t> to provide 10 minutes for exploration and discussion, then take feedback.</a:t>
            </a:r>
          </a:p>
          <a:p>
            <a:pPr marL="0" indent="0">
              <a:buFont typeface="Wingdings" panose="05000000000000000000" pitchFamily="2" charset="2"/>
              <a:buNone/>
            </a:pPr>
            <a:endParaRPr lang="en-GB" sz="1200" b="1" i="0" baseline="0" dirty="0" smtClean="0"/>
          </a:p>
          <a:p>
            <a:pPr marL="0" indent="0">
              <a:buFont typeface="Wingdings" panose="05000000000000000000" pitchFamily="2" charset="2"/>
              <a:buNone/>
            </a:pPr>
            <a:r>
              <a:rPr lang="en-GB" sz="1200" b="1" i="0" baseline="0" dirty="0" smtClean="0"/>
              <a:t>Slides 15-16: 15 minutes</a:t>
            </a:r>
            <a:endParaRPr lang="en-GB" sz="1200" b="1" i="0" dirty="0" smtClean="0"/>
          </a:p>
          <a:p>
            <a:pPr marL="0" marR="0" lvl="0" indent="0" algn="l" rtl="0">
              <a:spcBef>
                <a:spcPts val="0"/>
              </a:spcBef>
              <a:spcAft>
                <a:spcPts val="0"/>
              </a:spcAft>
              <a:buFont typeface="Arial" panose="020B0604020202020204" pitchFamily="34" charset="0"/>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sz="1200" b="1"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16</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pPr marL="171450" indent="-171450">
              <a:buFont typeface="Arial" panose="020B0604020202020204" pitchFamily="34" charset="0"/>
              <a:buChar char="•"/>
            </a:pPr>
            <a:r>
              <a:rPr lang="en-GB" b="0" i="1" baseline="0" dirty="0" smtClean="0"/>
              <a:t>How will you use today’s learning on pre-handwriting and pencil control to support learning and teaching in your classroom?</a:t>
            </a:r>
          </a:p>
          <a:p>
            <a:pPr marL="171450" indent="-171450">
              <a:buFont typeface="Arial" panose="020B0604020202020204" pitchFamily="34" charset="0"/>
              <a:buChar char="•"/>
            </a:pPr>
            <a:r>
              <a:rPr lang="en-GB" b="0" i="1" baseline="0" dirty="0" smtClean="0"/>
              <a:t>How could you observe the impact of planning for pre-handwriting and pencil control on children’s development?</a:t>
            </a:r>
          </a:p>
          <a:p>
            <a:endParaRPr lang="en-GB" dirty="0" smtClean="0"/>
          </a:p>
          <a:p>
            <a:r>
              <a:rPr lang="en-GB" b="1" dirty="0" smtClean="0"/>
              <a:t>Slide</a:t>
            </a:r>
            <a:r>
              <a:rPr lang="en-GB" b="1" baseline="0" dirty="0" smtClean="0"/>
              <a:t> 17: 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Handwriting Foundations and Building Blocks guidance has been created to support the development of handwriting, from the foundations of movement and coordination through gross, fine motor, scissor skills and mark making in Early Learning and Childcare, through to formalised handwriting instruction in school.</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Over the two sessions we will explore the developmental stages of handwriting. Session 1 will focus on the underpinning foundations. Session 2 will focus on the explicit teaching of handwriting.”</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sz="1200" b="1"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3062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9"/>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Early Learning and Childcare (ELC) practitioners support children’s movement and coordination skills through providing developmentally appropriate play experiences both indoors and outdoors. ELC settings promote children’s gross and fine motor movements, their scissor skills and their opportunities to make marks. To support ELC settings, the Early Learning and Childcare Toolkit includes professional learning modules on Pre-Handwriting and Concepts of print to support children’s fine motor skills, scissor skills and mark making skills.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At the beginning of primary 1, practitioners have found it useful to identify children’s strengths and areas of development within their fine motor skills, scissor skills and pre-writing skills. As an ongoing process, practitioners have found it useful to use the fine motor skills, scissor skills and pre-writing skills trackers to track ongoing progress in Pre-Handwriting. Occupational Therapists recommend that children have daily short (10 minute) opportunities to develop and consolidate fine motor skills in the early stages of school. In addition, through the use of the trackers, practitioners may also identify individuals/ groups of children that require additional targeted pre-handwriting development.”</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40"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3</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“Handwriting is one of the most complex fine motor skills that people carry out on a day to day basis. Handwriting is not an innate skill, therefore has to be learnt or taught. It requires a lot of practice before handwriting becomes automatic and it uses a wide range of underlying knowledge, understanding and skills.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We are going to start with a task. For this task you will need something to write on and something to write with.”</a:t>
            </a:r>
            <a:endParaRPr lang="en-GB" sz="1200" b="1"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Practitioners to ensure that they have resources</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“You are going to see some information. I would like you to write the information down as quickly as you can. I am going to time this. It is not a race against one another, but I will be measuring the quickest time across the next three tasks. Once you are finished, I would like you to tell me ‘Stop!”’ so that I can stop the timer.”</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Facilitator to get timer ready, begin timer once the mouse has been clicked and information is presented on the screen. Stop timer once the first person says ‘Stop!’</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sym typeface="Calibri"/>
              </a:rPr>
              <a:t>“That took &lt;insert the number of&gt; seconds. We’re going to do the same task again with a second piece of information. As in the first task, say ‘Stop!’ once you are finished, and I will stop the timer.”</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i="0" u="none" strike="noStrike" cap="none" baseline="0" dirty="0" smtClean="0">
                <a:solidFill>
                  <a:schemeClr val="dk1"/>
                </a:solidFill>
                <a:latin typeface="Calibri"/>
                <a:ea typeface="Calibri"/>
                <a:cs typeface="Calibri"/>
                <a:sym typeface="Calibri"/>
              </a:rPr>
              <a:t>Facilitator to get timer ready, begin timer once the mouse has been clicked and information is presented on the screen. Stop timer once the first person says ‘Stop!’</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sym typeface="Calibri"/>
              </a:rPr>
              <a:t>“That took &lt;insert the number of&gt; seconds. We’re going to do the same task again for a final time with a third piece of information. As in the previous tasks, say ‘Stop!’ once you are finished, and I will stop the timer.”</a:t>
            </a:r>
          </a:p>
          <a:p>
            <a:pPr marL="0" marR="0" lvl="0" indent="0" algn="l" rtl="0">
              <a:spcBef>
                <a:spcPts val="0"/>
              </a:spcBef>
              <a:spcAft>
                <a:spcPts val="0"/>
              </a:spcAft>
              <a:buNone/>
            </a:pPr>
            <a:r>
              <a:rPr lang="en-GB" sz="1200" b="1" i="0" u="none" strike="noStrike" cap="none" baseline="0" dirty="0" smtClean="0">
                <a:solidFill>
                  <a:schemeClr val="dk1"/>
                </a:solidFill>
                <a:latin typeface="Calibri"/>
                <a:sym typeface="Calibri"/>
              </a:rPr>
              <a:t>Facilitator to get timer ready, begin the timer once the mouse has been clicked and information is presented on the screen. Stop the timer once the first person says ‘Stop!’.</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i="1" dirty="0" smtClean="0"/>
              <a:t>“You are probably not surprised to know that you wrote the same thing</a:t>
            </a:r>
            <a:r>
              <a:rPr lang="en-GB" i="1" baseline="0" dirty="0" smtClean="0"/>
              <a:t> three times in three different languages. The first in English, the second in Vietnamese and the third in a language from Cambodia. There wasn’t much time between the English and the Vietnamese examples, however, the Cambodian example took significantly longer to write down.</a:t>
            </a:r>
          </a:p>
          <a:p>
            <a:pPr marL="0" marR="0" lvl="0" indent="0" algn="l" rtl="0">
              <a:spcBef>
                <a:spcPts val="0"/>
              </a:spcBef>
              <a:spcAft>
                <a:spcPts val="0"/>
              </a:spcAft>
              <a:buNone/>
            </a:pPr>
            <a:endParaRPr lang="en-GB" i="1" baseline="0" dirty="0" smtClean="0"/>
          </a:p>
          <a:p>
            <a:pPr marL="0" marR="0" lvl="0" indent="0" algn="l" rtl="0">
              <a:spcBef>
                <a:spcPts val="0"/>
              </a:spcBef>
              <a:spcAft>
                <a:spcPts val="0"/>
              </a:spcAft>
              <a:buNone/>
            </a:pPr>
            <a:r>
              <a:rPr lang="en-GB" i="1" baseline="0" dirty="0" smtClean="0"/>
              <a:t>In your groups discuss:</a:t>
            </a:r>
          </a:p>
          <a:p>
            <a:pPr marL="0" marR="0" lvl="0" indent="0" algn="l" rtl="0">
              <a:spcBef>
                <a:spcPts val="0"/>
              </a:spcBef>
              <a:spcAft>
                <a:spcPts val="0"/>
              </a:spcAft>
              <a:buNone/>
            </a:pPr>
            <a:r>
              <a:rPr lang="en-GB" i="1" baseline="0" dirty="0" smtClean="0"/>
              <a:t>Why did the third example take significantly longer than the first example to write down?”</a:t>
            </a:r>
          </a:p>
          <a:p>
            <a:pPr marL="0" marR="0" lvl="0" indent="0" algn="l" rtl="0">
              <a:spcBef>
                <a:spcPts val="0"/>
              </a:spcBef>
              <a:spcAft>
                <a:spcPts val="0"/>
              </a:spcAft>
              <a:buNone/>
            </a:pPr>
            <a:r>
              <a:rPr lang="en-GB" b="1" i="0" baseline="0" dirty="0" smtClean="0"/>
              <a:t>Provide a few minutes for discussion and collect responses.</a:t>
            </a:r>
          </a:p>
          <a:p>
            <a:pPr marL="0" marR="0" lvl="0" indent="0" algn="l" rtl="0">
              <a:spcBef>
                <a:spcPts val="0"/>
              </a:spcBef>
              <a:spcAft>
                <a:spcPts val="0"/>
              </a:spcAft>
              <a:buNone/>
            </a:pPr>
            <a:endParaRPr lang="en-GB" b="1" i="0" baseline="0" dirty="0" smtClean="0"/>
          </a:p>
          <a:p>
            <a:pPr marL="0" marR="0" lvl="0" indent="0" algn="l" rtl="0">
              <a:spcBef>
                <a:spcPts val="0"/>
              </a:spcBef>
              <a:spcAft>
                <a:spcPts val="0"/>
              </a:spcAft>
              <a:buNone/>
            </a:pPr>
            <a:r>
              <a:rPr lang="en-GB" b="1" i="0" baseline="0" dirty="0" smtClean="0"/>
              <a:t>Some responses may include:</a:t>
            </a:r>
          </a:p>
          <a:p>
            <a:pPr marL="171450" marR="0" lvl="0" indent="-171450" algn="l" rtl="0">
              <a:spcBef>
                <a:spcPts val="0"/>
              </a:spcBef>
              <a:spcAft>
                <a:spcPts val="0"/>
              </a:spcAft>
              <a:buFont typeface="Wingdings" panose="05000000000000000000" pitchFamily="2" charset="2"/>
              <a:buChar char="§"/>
            </a:pPr>
            <a:r>
              <a:rPr lang="en-GB" b="1" i="0" baseline="0" dirty="0" smtClean="0"/>
              <a:t>The working memory being overloaded – having to look up and down continually to remember the information</a:t>
            </a:r>
          </a:p>
          <a:p>
            <a:pPr marL="171450" marR="0" lvl="0" indent="-171450" algn="l" rtl="0">
              <a:spcBef>
                <a:spcPts val="0"/>
              </a:spcBef>
              <a:spcAft>
                <a:spcPts val="0"/>
              </a:spcAft>
              <a:buFont typeface="Wingdings" panose="05000000000000000000" pitchFamily="2" charset="2"/>
              <a:buChar char="§"/>
            </a:pPr>
            <a:r>
              <a:rPr lang="en-GB" b="1" i="0" baseline="0" dirty="0" smtClean="0"/>
              <a:t>Not being sure how the individual shapes were formed</a:t>
            </a:r>
          </a:p>
          <a:p>
            <a:pPr marL="171450" marR="0" lvl="0" indent="-171450" algn="l" rtl="0">
              <a:spcBef>
                <a:spcPts val="0"/>
              </a:spcBef>
              <a:spcAft>
                <a:spcPts val="0"/>
              </a:spcAft>
              <a:buFont typeface="Wingdings" panose="05000000000000000000" pitchFamily="2" charset="2"/>
              <a:buChar char="§"/>
            </a:pPr>
            <a:r>
              <a:rPr lang="en-GB" b="1" i="0" baseline="0" dirty="0" smtClean="0"/>
              <a:t>Not being sure where to begin each of the individual shapes</a:t>
            </a:r>
          </a:p>
          <a:p>
            <a:pPr marL="171450" marR="0" lvl="0" indent="-171450" algn="l" rtl="0">
              <a:spcBef>
                <a:spcPts val="0"/>
              </a:spcBef>
              <a:spcAft>
                <a:spcPts val="0"/>
              </a:spcAft>
              <a:buFont typeface="Wingdings" panose="05000000000000000000" pitchFamily="2" charset="2"/>
              <a:buChar char="§"/>
            </a:pPr>
            <a:r>
              <a:rPr lang="en-GB" b="1" i="0" baseline="0" dirty="0" smtClean="0"/>
              <a:t>Not being able to reproduce the shapes fluidly</a:t>
            </a:r>
          </a:p>
          <a:p>
            <a:pPr marL="171450" marR="0" lvl="0" indent="-171450" algn="l" rtl="0">
              <a:spcBef>
                <a:spcPts val="0"/>
              </a:spcBef>
              <a:spcAft>
                <a:spcPts val="0"/>
              </a:spcAft>
              <a:buFont typeface="Wingdings" panose="05000000000000000000" pitchFamily="2" charset="2"/>
              <a:buChar char="§"/>
            </a:pPr>
            <a:r>
              <a:rPr lang="en-GB" b="1" i="0" baseline="0" dirty="0" smtClean="0"/>
              <a:t>Not knowing which direction to go in.</a:t>
            </a:r>
            <a:endParaRPr lang="en-GB" b="1" i="0" dirty="0" smtClean="0"/>
          </a:p>
          <a:p>
            <a:pPr marL="0" marR="0" lvl="0" indent="0" algn="l" rtl="0">
              <a:spcBef>
                <a:spcPts val="0"/>
              </a:spcBef>
              <a:spcAft>
                <a:spcPts val="0"/>
              </a:spcAft>
              <a:buNone/>
            </a:pPr>
            <a:endParaRPr lang="en-GB" dirty="0" smtClean="0"/>
          </a:p>
          <a:p>
            <a:pPr marL="0" marR="0" lvl="0" indent="0" algn="l" rtl="0">
              <a:spcBef>
                <a:spcPts val="0"/>
              </a:spcBef>
              <a:spcAft>
                <a:spcPts val="0"/>
              </a:spcAft>
              <a:buNone/>
            </a:pPr>
            <a:r>
              <a:rPr lang="en-GB" b="0" i="1" dirty="0" smtClean="0"/>
              <a:t>“This leads us to the area that we’re going to explore in more depth in the next section – Pencil Control Concepts.”</a:t>
            </a:r>
          </a:p>
          <a:p>
            <a:pPr marL="0" marR="0" lvl="0" indent="0" algn="l" rtl="0">
              <a:spcBef>
                <a:spcPts val="0"/>
              </a:spcBef>
              <a:spcAft>
                <a:spcPts val="0"/>
              </a:spcAft>
              <a:buNone/>
            </a:pPr>
            <a:endParaRPr lang="en-GB" b="0" i="1" dirty="0" smtClean="0"/>
          </a:p>
          <a:p>
            <a:pPr marL="0" marR="0" lvl="0" indent="0" algn="l" rtl="0">
              <a:spcBef>
                <a:spcPts val="0"/>
              </a:spcBef>
              <a:spcAft>
                <a:spcPts val="0"/>
              </a:spcAft>
              <a:buNone/>
            </a:pPr>
            <a:r>
              <a:rPr lang="en-GB" b="1" i="0" dirty="0" smtClean="0"/>
              <a:t>Slides</a:t>
            </a:r>
            <a:r>
              <a:rPr lang="en-GB" b="1" i="0" baseline="0" dirty="0" smtClean="0"/>
              <a:t> 1-4: 10 minutes</a:t>
            </a:r>
            <a:endParaRPr lang="en-GB" b="1" i="0" dirty="0" smtClean="0"/>
          </a:p>
        </p:txBody>
      </p:sp>
      <p:sp>
        <p:nvSpPr>
          <p:cNvPr id="4" name="Slide Number Placeholder 3"/>
          <p:cNvSpPr>
            <a:spLocks noGrp="1"/>
          </p:cNvSpPr>
          <p:nvPr>
            <p:ph type="sldNum" sz="quarter" idx="10"/>
          </p:nvPr>
        </p:nvSpPr>
        <p:spPr/>
        <p:txBody>
          <a:bodyPr/>
          <a:lstStyle/>
          <a:p>
            <a:fld id="{D3D15E65-79A5-41AE-BA46-95BC932B9114}"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“When developing a motor skill, such as handwriting, we should consider motor learning theory.</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sym typeface="Calibri"/>
              </a:rPr>
              <a:t>Step 1 is the cognitive stage. This is the stage where we think about and process the motor task. If we reflect on something such as learning to tie our shoelaces, many of us will have learned this skill through someone demonstrating the skill, providing explicit instruction on how to do this, as well as getting feedback, both externally and reflecting on this internally. In handwriting this may be reflecting on how the individual strokes that are made come together to create the grapheme, understanding and being able to describe the movements that make up the letter.</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sym typeface="Calibri"/>
              </a:rPr>
              <a:t>Step 2 is the associative stage. This is practising the new motor skill. It is important to note that there is a difference between practice and repetition. Practice is when you are mindfully attuned to developing a new skill. For handwriting practice, practice would be seen when children were able to write a letter, reflecting on previous feedback, and then reflecting on what was written to inform future practice. Repetition would simply be repeating a letter a number of times, without reflecting on the process, or making changes based on reflections.</a:t>
            </a:r>
          </a:p>
          <a:p>
            <a:pPr marL="0" marR="0" lvl="0" indent="0" algn="l" rtl="0">
              <a:spcBef>
                <a:spcPts val="0"/>
              </a:spcBef>
              <a:spcAft>
                <a:spcPts val="0"/>
              </a:spcAft>
              <a:buNone/>
            </a:pPr>
            <a:endParaRPr lang="en-GB" sz="1200" b="0" i="1" u="none" strike="noStrike" cap="none" baseline="0"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sym typeface="Calibri"/>
              </a:rPr>
              <a:t>Step 3 is the autonomous stage. This is when you are able to do a new motor skill automatically. Maintenance of the skill is important. For handwriting, many children will not be at the autonomous stage until around the middle of primary school.”</a:t>
            </a:r>
            <a:endParaRPr lang="en-GB" dirty="0"/>
          </a:p>
        </p:txBody>
      </p:sp>
      <p:sp>
        <p:nvSpPr>
          <p:cNvPr id="4" name="Slide Number Placeholder 3"/>
          <p:cNvSpPr>
            <a:spLocks noGrp="1"/>
          </p:cNvSpPr>
          <p:nvPr>
            <p:ph type="sldNum" sz="quarter" idx="10"/>
          </p:nvPr>
        </p:nvSpPr>
        <p:spPr/>
        <p:txBody>
          <a:bodyPr/>
          <a:lstStyle/>
          <a:p>
            <a:fld id="{D3D15E65-79A5-41AE-BA46-95BC932B9114}"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“We</a:t>
            </a:r>
            <a:r>
              <a:rPr lang="en-GB" sz="1200" b="0" i="1" u="none" strike="noStrike" cap="none" baseline="0" dirty="0" smtClean="0">
                <a:solidFill>
                  <a:schemeClr val="dk1"/>
                </a:solidFill>
                <a:latin typeface="Calibri"/>
                <a:ea typeface="Calibri"/>
                <a:cs typeface="Calibri"/>
                <a:sym typeface="Calibri"/>
              </a:rPr>
              <a:t> are going to explore the Pencil Control Concepts guidance. This guidance has been developed to support practitioners in understanding what each of the pencil control concepts are and why they are important to handwriting instruction. Based on motor learning theory, when practitioners plan for pencil control development, children first have the opportunity to learn and experience their pencil control skills through thinking-looking-doing activities. Children then have the opportunity to practice and consolidate these skills with a pencil.”</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6</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“Pencil control</a:t>
            </a:r>
            <a:r>
              <a:rPr lang="en-GB" sz="1200" b="0" i="1" u="none" strike="noStrike" cap="none" baseline="0" dirty="0" smtClean="0">
                <a:solidFill>
                  <a:schemeClr val="dk1"/>
                </a:solidFill>
                <a:latin typeface="Calibri"/>
                <a:ea typeface="Calibri"/>
                <a:cs typeface="Calibri"/>
                <a:sym typeface="Calibri"/>
              </a:rPr>
              <a:t> concepts are the different aspects which underpin the way in which you hold and manoeuvre the pencil on the page in a purposeful manner. Research shows that children can be hindered if too much information is presented at once to a learner. Focusing on pencil control concepts helps to build solid foundations before adding in the additional cognitive demands associated with letter formation and then handwriting.</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For the first activity you will need something to write on and something to write with.</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I’m going to give you a short sentence and I would like you to write it really slowly. Instead of focusing on what you’re writing, I would like you to focus on the way the pen/pencil is moving on the page. Think about all the messages you are sending to the muscles in your fingers and hand in order to move the pencil across the page. Think about the number of pencil strokes you use to write the sentence.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 would like you to write the sentence: ‘</a:t>
            </a:r>
            <a:r>
              <a:rPr lang="en-GB" sz="1200" b="1" i="1" u="none" strike="noStrike" cap="none" baseline="0" dirty="0" smtClean="0">
                <a:solidFill>
                  <a:schemeClr val="dk1"/>
                </a:solidFill>
                <a:latin typeface="Calibri"/>
                <a:ea typeface="Calibri"/>
                <a:cs typeface="Calibri"/>
                <a:sym typeface="Calibri"/>
              </a:rPr>
              <a:t>Today is &lt;insert day&gt;.’</a:t>
            </a:r>
          </a:p>
          <a:p>
            <a:pPr marL="0" marR="0" lvl="0" indent="0" algn="l" rtl="0">
              <a:spcBef>
                <a:spcPts val="0"/>
              </a:spcBef>
              <a:spcAft>
                <a:spcPts val="0"/>
              </a:spcAft>
              <a:buNone/>
            </a:pPr>
            <a:endParaRPr lang="en-GB" sz="1200" b="1"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What did you notice?”</a:t>
            </a: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discuss what they noticed. Facilitator to collect feedback.</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Some reflections may be:</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How the writing flows across the page</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The small intricate movements</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The way the fingers move back and forth</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The part of the hand that is used to stabilise </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The similar strokes that are used in different ways</a:t>
            </a:r>
          </a:p>
          <a:p>
            <a:pPr marL="171450" marR="0" lvl="0" indent="-171450" algn="l" rtl="0">
              <a:spcBef>
                <a:spcPts val="0"/>
              </a:spcBef>
              <a:spcAft>
                <a:spcPts val="0"/>
              </a:spcAft>
              <a:buFontTx/>
              <a:buChar char="-"/>
            </a:pPr>
            <a:r>
              <a:rPr lang="en-GB" sz="1200" b="1" i="0" u="none" strike="noStrike" cap="none" baseline="0" dirty="0" smtClean="0">
                <a:solidFill>
                  <a:schemeClr val="dk1"/>
                </a:solidFill>
                <a:latin typeface="Calibri"/>
                <a:ea typeface="Calibri"/>
                <a:cs typeface="Calibri"/>
                <a:sym typeface="Calibri"/>
              </a:rPr>
              <a:t>The number of directions that are used.</a:t>
            </a:r>
          </a:p>
          <a:p>
            <a:pPr marL="171450" marR="0" lvl="0" indent="-171450" algn="l" rtl="0">
              <a:spcBef>
                <a:spcPts val="0"/>
              </a:spcBef>
              <a:spcAft>
                <a:spcPts val="0"/>
              </a:spcAft>
              <a:buFontTx/>
              <a:buChar char="-"/>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Tx/>
              <a:buNone/>
            </a:pPr>
            <a:r>
              <a:rPr lang="en-GB" sz="1200" b="1" i="0" u="none" strike="noStrike" cap="none" baseline="0" dirty="0" smtClean="0">
                <a:solidFill>
                  <a:schemeClr val="dk1"/>
                </a:solidFill>
                <a:latin typeface="Calibri"/>
                <a:ea typeface="Calibri"/>
                <a:cs typeface="Calibri"/>
                <a:sym typeface="Calibri"/>
              </a:rPr>
              <a:t>Slides 5-7: 10 minutes</a:t>
            </a: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7</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“Shape formation is the ability to create simple shapes using controlled pencil strokes. These are shapes that involve different straights and</a:t>
            </a:r>
            <a:r>
              <a:rPr lang="en-GB" sz="1200" b="0" i="1" u="none" strike="noStrike" cap="none" baseline="0" dirty="0" smtClean="0">
                <a:solidFill>
                  <a:schemeClr val="dk1"/>
                </a:solidFill>
                <a:latin typeface="Calibri"/>
                <a:ea typeface="Calibri"/>
                <a:cs typeface="Calibri"/>
                <a:sym typeface="Calibri"/>
              </a:rPr>
              <a:t> circular pencil strokes. Every letter of the alphabet is made up of a combination of straight lines and circles. Letter formation involves taking parts of lines and circles and learning how to put them together.</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Using the cut out shapes, try and make every lower and upper case letter of the alphabet.</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What do you notice?”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Each group will need a copy of the cut out shapes. Facilitator to provide 2-3 minutes for practitioners to do this. Facilitator to facilitate discussion on what practitioners noticed.</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When developing children’s initial letter formation this is an activity that is woven through the Teaching Letter Formation Guidance that we will explore later in the session.”</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8: 5 minutes</a:t>
            </a:r>
          </a:p>
          <a:p>
            <a:pPr marL="0" marR="0" lvl="0" indent="0" algn="l" rtl="0">
              <a:spcBef>
                <a:spcPts val="0"/>
              </a:spcBef>
              <a:spcAft>
                <a:spcPts val="0"/>
              </a:spcAft>
              <a:buNone/>
            </a:pP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8</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“Shape manipulation is the ability to change the way a shape is formed. This includes making it bigger or smaller, only forming part of it or changing</a:t>
            </a:r>
            <a:r>
              <a:rPr lang="en-GB" sz="1200" b="0" i="1" u="none" strike="noStrike" cap="none" baseline="0" dirty="0" smtClean="0">
                <a:solidFill>
                  <a:schemeClr val="dk1"/>
                </a:solidFill>
                <a:latin typeface="Calibri"/>
                <a:ea typeface="Calibri"/>
                <a:cs typeface="Calibri"/>
                <a:sym typeface="Calibri"/>
              </a:rPr>
              <a:t> its position and/or angle. Letter formation involves taking bits of shapes and being able to create them in different ways. The more understanding that children have over changing aspects of the shape, the easier it will be for them to apply this to letter formation.</a:t>
            </a: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
            </a:r>
            <a:br>
              <a:rPr lang="en-GB" sz="1200" b="0" i="1" u="none" strike="noStrike" cap="none" baseline="0" dirty="0" smtClean="0">
                <a:solidFill>
                  <a:schemeClr val="dk1"/>
                </a:solidFill>
                <a:latin typeface="Calibri"/>
                <a:ea typeface="Calibri"/>
                <a:cs typeface="Calibri"/>
                <a:sym typeface="Calibri"/>
              </a:rPr>
            </a:br>
            <a:r>
              <a:rPr lang="en-GB" sz="1200" b="0" i="1" u="none" strike="noStrike" cap="none" baseline="0" dirty="0" smtClean="0">
                <a:solidFill>
                  <a:schemeClr val="dk1"/>
                </a:solidFill>
                <a:latin typeface="Calibri"/>
                <a:ea typeface="Calibri"/>
                <a:cs typeface="Calibri"/>
                <a:sym typeface="Calibri"/>
              </a:rPr>
              <a:t>You may have noticed in the previous activity that although you were able to form a representation of the letters using the shapes, the letters didn’t look the way that they would have had you written them, e.g. the curves, the flicks and the length of some of the strokes.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For the next task I would like you to think of a word and write it down.”</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Provide time for practitioners to write down their word.</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 am going to ask you a number of questions about the word that you’ve written down, based on the shapes that we engaged with in the previous task on shape formation. I would like you to reflect and answer ‘Yes’ or ‘No’.</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Does your word have straight lines, circular shapes or both?</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Thinking about the shapes we used in the last activity, did your word use whole shapes, parts of shapes or a mix?</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Did you have to change where you started and stopped when forming a shape?</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Did you rotate any of the shapes?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Did you make any of the shapes bigger, smaller, longer or shorter?</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Whilst the alphabet is made up of basic straight and curved strokes, these are manipulated when forming the letters of the alphabet. Shape manipulation is one of the pencil control skills that we should consider in our early instruction of handwriting.”</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9: 5 </a:t>
            </a:r>
            <a:r>
              <a:rPr lang="en-GB" sz="1200" b="1" i="0" u="none" strike="noStrike" cap="none" baseline="0" dirty="0" smtClean="0">
                <a:solidFill>
                  <a:schemeClr val="dk1"/>
                </a:solidFill>
                <a:latin typeface="Calibri"/>
                <a:ea typeface="Calibri"/>
                <a:cs typeface="Calibri"/>
                <a:sym typeface="Calibri"/>
              </a:rPr>
              <a:t>minutes</a:t>
            </a: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9</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12/07/2019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12/07/2019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12/07/2019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12/07/2019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12/07/2019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12/07/2019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53291" y="311544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pencil control and handwriting development</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1</a:t>
            </a:r>
            <a:r>
              <a:rPr lang="en-GB" sz="3600" dirty="0"/>
              <a:t/>
            </a:r>
            <a:br>
              <a:rPr lang="en-GB" sz="3600" dirty="0"/>
            </a:br>
            <a:r>
              <a:rPr lang="en-GB" sz="1200" dirty="0"/>
              <a:t/>
            </a:r>
            <a:br>
              <a:rPr lang="en-GB" sz="12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8700" y="2005013"/>
            <a:ext cx="7086600"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22395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4681" y="1168152"/>
            <a:ext cx="7096125" cy="507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4832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938" y="1838325"/>
            <a:ext cx="709612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8112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4888" y="1385888"/>
            <a:ext cx="7134225" cy="408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478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2239" y="1033914"/>
            <a:ext cx="4936034" cy="5534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158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269776"/>
            <a:ext cx="8536119" cy="1143000"/>
          </a:xfrm>
        </p:spPr>
        <p:txBody>
          <a:bodyPr/>
          <a:lstStyle/>
          <a:p>
            <a:r>
              <a:rPr lang="en-GB" sz="3400" b="1" dirty="0" smtClean="0"/>
              <a:t>Emerging Literacy – </a:t>
            </a:r>
            <a:br>
              <a:rPr lang="en-GB" sz="3400" b="1" dirty="0" smtClean="0"/>
            </a:br>
            <a:r>
              <a:rPr lang="en-GB" sz="3400" b="1" dirty="0" smtClean="0"/>
              <a:t>Handwriting Foundations and Building Blocks</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1420" y="1412776"/>
            <a:ext cx="6822977" cy="2799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06593" y="4329921"/>
            <a:ext cx="8335165" cy="2246769"/>
          </a:xfrm>
          <a:prstGeom prst="rect">
            <a:avLst/>
          </a:prstGeom>
          <a:noFill/>
        </p:spPr>
        <p:txBody>
          <a:bodyPr wrap="square" rtlCol="0">
            <a:spAutoFit/>
          </a:bodyPr>
          <a:lstStyle/>
          <a:p>
            <a:pPr marL="342900" indent="-342900">
              <a:buFont typeface="Wingdings" panose="05000000000000000000" pitchFamily="2" charset="2"/>
              <a:buChar char="§"/>
            </a:pPr>
            <a:r>
              <a:rPr lang="en-GB" sz="2000" b="1" dirty="0" smtClean="0"/>
              <a:t>Shape formation</a:t>
            </a:r>
          </a:p>
          <a:p>
            <a:pPr marL="342900" indent="-342900">
              <a:buFont typeface="Wingdings" panose="05000000000000000000" pitchFamily="2" charset="2"/>
              <a:buChar char="§"/>
            </a:pPr>
            <a:r>
              <a:rPr lang="en-GB" sz="2000" b="1" dirty="0" smtClean="0"/>
              <a:t>Shape manipulation</a:t>
            </a:r>
          </a:p>
          <a:p>
            <a:pPr marL="342900" indent="-342900">
              <a:buFont typeface="Wingdings" panose="05000000000000000000" pitchFamily="2" charset="2"/>
              <a:buChar char="§"/>
            </a:pPr>
            <a:r>
              <a:rPr lang="en-GB" sz="2000" b="1" dirty="0" smtClean="0"/>
              <a:t>Directionality </a:t>
            </a:r>
          </a:p>
          <a:p>
            <a:pPr marL="342900" indent="-342900">
              <a:buFont typeface="Wingdings" panose="05000000000000000000" pitchFamily="2" charset="2"/>
              <a:buChar char="§"/>
            </a:pPr>
            <a:r>
              <a:rPr lang="en-GB" sz="2000" b="1" dirty="0" smtClean="0"/>
              <a:t>Fluidity of movement</a:t>
            </a:r>
          </a:p>
          <a:p>
            <a:pPr marL="342900" indent="-342900">
              <a:buFont typeface="Wingdings" panose="05000000000000000000" pitchFamily="2" charset="2"/>
              <a:buChar char="§"/>
            </a:pPr>
            <a:r>
              <a:rPr lang="en-GB" sz="2000" b="1" dirty="0" smtClean="0"/>
              <a:t>Fine motor skills</a:t>
            </a:r>
          </a:p>
          <a:p>
            <a:pPr marL="342900" indent="-342900">
              <a:buFont typeface="Wingdings" panose="05000000000000000000" pitchFamily="2" charset="2"/>
              <a:buChar char="§"/>
            </a:pPr>
            <a:r>
              <a:rPr lang="en-GB" sz="2000" b="1" dirty="0" smtClean="0"/>
              <a:t>Pressure control</a:t>
            </a:r>
          </a:p>
          <a:p>
            <a:pPr marL="342900" indent="-342900">
              <a:buFont typeface="Wingdings" panose="05000000000000000000" pitchFamily="2" charset="2"/>
              <a:buChar char="§"/>
            </a:pPr>
            <a:r>
              <a:rPr lang="en-GB" sz="2000" b="1" dirty="0" smtClean="0"/>
              <a:t>Pencil grip</a:t>
            </a:r>
            <a:endParaRPr lang="en-GB" sz="2000" b="1"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4977848"/>
            <a:ext cx="2088232" cy="147548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02261" y="4863115"/>
            <a:ext cx="1811648" cy="156282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20737" y="338172"/>
            <a:ext cx="1143894" cy="577031"/>
          </a:xfrm>
          <a:prstGeom prst="rect">
            <a:avLst/>
          </a:prstGeom>
        </p:spPr>
      </p:pic>
      <p:pic>
        <p:nvPicPr>
          <p:cNvPr id="11" name="Picture 2" descr="\\nthqnas5\CookJ\My Documents\My Pictures\NA LOGOS\NorthernAlliancelogo landscape (00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0737" y="5954796"/>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0347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269776"/>
            <a:ext cx="8536119" cy="1143000"/>
          </a:xfrm>
        </p:spPr>
        <p:txBody>
          <a:bodyPr/>
          <a:lstStyle/>
          <a:p>
            <a:r>
              <a:rPr lang="en-GB" sz="3400" b="1" dirty="0" smtClean="0"/>
              <a:t>Emerging Literacy – </a:t>
            </a:r>
            <a:br>
              <a:rPr lang="en-GB" sz="3400" b="1" dirty="0" smtClean="0"/>
            </a:br>
            <a:r>
              <a:rPr lang="en-GB" sz="3400" b="1" dirty="0" smtClean="0"/>
              <a:t>Handwriting Foundations and Building Blocks</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0737" y="338172"/>
            <a:ext cx="1143894" cy="577031"/>
          </a:xfrm>
          <a:prstGeom prst="rect">
            <a:avLst/>
          </a:prstGeom>
        </p:spPr>
      </p:pic>
      <p:pic>
        <p:nvPicPr>
          <p:cNvPr id="11" name="Picture 2" descr="\\nthqnas5\CookJ\My Documents\My Pictures\NA LOGOS\NorthernAlliancelogo landscape (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536" y="335097"/>
            <a:ext cx="1227727" cy="5705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9877" y="1340768"/>
            <a:ext cx="5850860" cy="2400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51520" y="3861048"/>
            <a:ext cx="8640960" cy="2677656"/>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b="1" dirty="0" smtClean="0"/>
              <a:t>With a partner, explore the Pencil Control screen  and picture book. Also explore the Directionality Guidance from the Pencil Control Toolkit – one of the seven guidance notes in the toolkit.</a:t>
            </a:r>
          </a:p>
          <a:p>
            <a:endParaRPr lang="en-GB" sz="2400" b="1" dirty="0" smtClean="0"/>
          </a:p>
          <a:p>
            <a:r>
              <a:rPr lang="en-GB" sz="2400" b="1" dirty="0" smtClean="0"/>
              <a:t>Discuss: How could this be used to support children’s early handwriting instruction as well as  children that are finding handwriting challenging?</a:t>
            </a:r>
            <a:endParaRPr lang="en-GB" sz="2400" b="1" dirty="0"/>
          </a:p>
        </p:txBody>
      </p:sp>
    </p:spTree>
    <p:extLst>
      <p:ext uri="{BB962C8B-B14F-4D97-AF65-F5344CB8AC3E}">
        <p14:creationId xmlns:p14="http://schemas.microsoft.com/office/powerpoint/2010/main" val="24238675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3847207"/>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pre-handwriting and pencil control to support learning and teaching in your classroom?</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pre-handwriting and pencil control on children’s development?</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79677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3" y="404664"/>
            <a:ext cx="8536119" cy="1143000"/>
          </a:xfrm>
        </p:spPr>
        <p:txBody>
          <a:bodyPr/>
          <a:lstStyle/>
          <a:p>
            <a:r>
              <a:rPr lang="en-GB" sz="3400" b="1" dirty="0" smtClean="0"/>
              <a:t>Emerging Literacy – </a:t>
            </a:r>
            <a:br>
              <a:rPr lang="en-GB" sz="3400" b="1" dirty="0" smtClean="0"/>
            </a:br>
            <a:r>
              <a:rPr lang="en-GB" sz="3400" b="1" dirty="0" smtClean="0"/>
              <a:t>Handwriting Foundations and Building Blocks</a:t>
            </a:r>
            <a:endParaRPr lang="en-GB" sz="3400"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2129" y="1554372"/>
            <a:ext cx="3476253" cy="4962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24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413792"/>
            <a:ext cx="8536119" cy="1143000"/>
          </a:xfrm>
        </p:spPr>
        <p:txBody>
          <a:bodyPr/>
          <a:lstStyle/>
          <a:p>
            <a:r>
              <a:rPr lang="en-GB" sz="3400" b="1" dirty="0" smtClean="0"/>
              <a:t>Emerging Literacy – </a:t>
            </a:r>
            <a:br>
              <a:rPr lang="en-GB" sz="3400" b="1" dirty="0" smtClean="0"/>
            </a:br>
            <a:r>
              <a:rPr lang="en-GB" sz="3400" b="1" dirty="0" smtClean="0"/>
              <a:t>Handwriting Foundations and Building Blocks</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2490" y="1484784"/>
            <a:ext cx="6319019" cy="4552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9936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3805" y="1166018"/>
            <a:ext cx="8229600" cy="4525963"/>
          </a:xfrm>
        </p:spPr>
        <p:txBody>
          <a:bodyPr>
            <a:normAutofit/>
          </a:bodyPr>
          <a:lstStyle/>
          <a:p>
            <a:pPr algn="ctr">
              <a:buNone/>
            </a:pPr>
            <a:r>
              <a:rPr lang="en-GB" sz="7200" dirty="0" smtClean="0"/>
              <a:t>Do not read this!</a:t>
            </a:r>
          </a:p>
          <a:p>
            <a:pPr algn="ctr">
              <a:buNone/>
            </a:pPr>
            <a:r>
              <a:rPr lang="vi-VN" sz="7200" dirty="0">
                <a:latin typeface="Calibri" pitchFamily="34" charset="0"/>
                <a:cs typeface="Calibri" pitchFamily="34" charset="0"/>
              </a:rPr>
              <a:t>Không đọc </a:t>
            </a:r>
            <a:r>
              <a:rPr lang="vi-VN" sz="7200" dirty="0" smtClean="0">
                <a:latin typeface="Calibri" pitchFamily="34" charset="0"/>
                <a:cs typeface="Calibri" pitchFamily="34" charset="0"/>
              </a:rPr>
              <a:t>này</a:t>
            </a:r>
            <a:endParaRPr lang="en-GB" sz="7200" dirty="0" smtClean="0">
              <a:latin typeface="Calibri" pitchFamily="34" charset="0"/>
              <a:cs typeface="Calibri" pitchFamily="34" charset="0"/>
            </a:endParaRPr>
          </a:p>
          <a:p>
            <a:pPr algn="ctr">
              <a:buNone/>
            </a:pPr>
            <a:r>
              <a:rPr lang="km-KH" sz="7200" dirty="0" smtClean="0"/>
              <a:t>កុំ</a:t>
            </a:r>
            <a:r>
              <a:rPr lang="km-KH" sz="7200" dirty="0"/>
              <a:t>អានរឿង</a:t>
            </a:r>
            <a:r>
              <a:rPr lang="km-KH" sz="7200" dirty="0" smtClean="0"/>
              <a:t>នេះ</a:t>
            </a:r>
            <a:endParaRPr lang="en-GB" sz="7200" dirty="0" smtClean="0"/>
          </a:p>
          <a:p>
            <a:pPr algn="ctr">
              <a:buNone/>
            </a:pPr>
            <a:endParaRPr lang="km-KH" sz="8000" dirty="0"/>
          </a:p>
        </p:txBody>
      </p:sp>
      <p:sp>
        <p:nvSpPr>
          <p:cNvPr id="5" name="Rectangle 4"/>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42726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51520" y="5301208"/>
            <a:ext cx="8640960" cy="1200329"/>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b="1" dirty="0" smtClean="0"/>
              <a:t>Discuss:</a:t>
            </a:r>
          </a:p>
          <a:p>
            <a:r>
              <a:rPr lang="en-GB" sz="2400" b="1" dirty="0" smtClean="0"/>
              <a:t>Why did the third example take significantly longer </a:t>
            </a:r>
            <a:r>
              <a:rPr lang="en-GB" sz="2400" b="1" dirty="0"/>
              <a:t>than the first </a:t>
            </a:r>
            <a:r>
              <a:rPr lang="en-GB" sz="2400" b="1" dirty="0" smtClean="0"/>
              <a:t>example to write down?</a:t>
            </a:r>
            <a:endParaRPr lang="en-GB" sz="2400" b="1" dirty="0"/>
          </a:p>
        </p:txBody>
      </p:sp>
    </p:spTree>
    <p:extLst>
      <p:ext uri="{BB962C8B-B14F-4D97-AF65-F5344CB8AC3E}">
        <p14:creationId xmlns:p14="http://schemas.microsoft.com/office/powerpoint/2010/main" val="103705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b="1" dirty="0" smtClean="0"/>
              <a:t>Motor Learning</a:t>
            </a:r>
            <a:endParaRPr lang="en-GB" b="1" dirty="0"/>
          </a:p>
        </p:txBody>
      </p:sp>
      <p:sp>
        <p:nvSpPr>
          <p:cNvPr id="3" name="Content Placeholder 2"/>
          <p:cNvSpPr>
            <a:spLocks noGrp="1"/>
          </p:cNvSpPr>
          <p:nvPr>
            <p:ph idx="1"/>
          </p:nvPr>
        </p:nvSpPr>
        <p:spPr>
          <a:xfrm>
            <a:off x="250825" y="1556792"/>
            <a:ext cx="8893175" cy="5186362"/>
          </a:xfrm>
        </p:spPr>
        <p:txBody>
          <a:bodyPr/>
          <a:lstStyle/>
          <a:p>
            <a:r>
              <a:rPr lang="en-GB" b="1" dirty="0" smtClean="0"/>
              <a:t>Step 1: </a:t>
            </a:r>
            <a:r>
              <a:rPr lang="en-GB" dirty="0" smtClean="0"/>
              <a:t>Thinking about it </a:t>
            </a:r>
            <a:r>
              <a:rPr lang="en-GB" sz="2400" dirty="0" smtClean="0"/>
              <a:t>(cognitive stage)</a:t>
            </a:r>
          </a:p>
          <a:p>
            <a:pPr lvl="1"/>
            <a:r>
              <a:rPr lang="en-GB" dirty="0" smtClean="0"/>
              <a:t>Understanding &amp; learning</a:t>
            </a:r>
          </a:p>
          <a:p>
            <a:pPr lvl="1"/>
            <a:r>
              <a:rPr lang="en-GB" dirty="0" smtClean="0"/>
              <a:t>Feedback is very important (internal &amp; external)</a:t>
            </a:r>
          </a:p>
          <a:p>
            <a:pPr>
              <a:spcBef>
                <a:spcPts val="600"/>
              </a:spcBef>
            </a:pPr>
            <a:r>
              <a:rPr lang="en-GB" b="1" dirty="0" smtClean="0"/>
              <a:t>Step 2: </a:t>
            </a:r>
            <a:r>
              <a:rPr lang="en-GB" dirty="0" smtClean="0"/>
              <a:t>Practising it </a:t>
            </a:r>
            <a:r>
              <a:rPr lang="en-GB" sz="2400" dirty="0" smtClean="0"/>
              <a:t>(associative stage)</a:t>
            </a:r>
          </a:p>
          <a:p>
            <a:pPr lvl="1"/>
            <a:r>
              <a:rPr lang="en-GB" dirty="0" smtClean="0"/>
              <a:t>Using knowledge &amp; previous experience</a:t>
            </a:r>
          </a:p>
          <a:p>
            <a:pPr lvl="1"/>
            <a:r>
              <a:rPr lang="en-GB" dirty="0" smtClean="0"/>
              <a:t>Repetition </a:t>
            </a:r>
            <a:r>
              <a:rPr lang="en-GB" b="1" i="1" dirty="0" smtClean="0"/>
              <a:t>is not the same </a:t>
            </a:r>
            <a:r>
              <a:rPr lang="en-GB" dirty="0" smtClean="0"/>
              <a:t>thing as practice</a:t>
            </a:r>
          </a:p>
          <a:p>
            <a:pPr lvl="1"/>
            <a:r>
              <a:rPr lang="en-GB" dirty="0" smtClean="0"/>
              <a:t>May take a long time/may always remain at this step</a:t>
            </a:r>
          </a:p>
          <a:p>
            <a:pPr>
              <a:spcBef>
                <a:spcPts val="600"/>
              </a:spcBef>
            </a:pPr>
            <a:r>
              <a:rPr lang="en-GB" b="1" dirty="0" smtClean="0"/>
              <a:t>Step 3: </a:t>
            </a:r>
            <a:r>
              <a:rPr lang="en-GB" dirty="0" smtClean="0"/>
              <a:t>Doing it automatically </a:t>
            </a:r>
            <a:r>
              <a:rPr lang="en-GB" sz="2400" dirty="0" smtClean="0"/>
              <a:t>(autonomous stage)</a:t>
            </a:r>
          </a:p>
          <a:p>
            <a:pPr lvl="1"/>
            <a:r>
              <a:rPr lang="en-GB" dirty="0" smtClean="0"/>
              <a:t>Maintenance is important – use it or lose it!</a:t>
            </a:r>
          </a:p>
        </p:txBody>
      </p:sp>
      <p:sp>
        <p:nvSpPr>
          <p:cNvPr id="5" name="Rectangle 4"/>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42726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7376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blinds(horizontal)">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p:txBody>
          <a:bodyPr/>
          <a:lstStyle/>
          <a:p>
            <a:r>
              <a:rPr lang="en-GB" b="1" dirty="0" smtClean="0"/>
              <a:t>Pencil Control Concepts</a:t>
            </a:r>
            <a:endParaRPr lang="en-GB" b="1"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1598680"/>
            <a:ext cx="3118453" cy="4298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378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57200" y="938213"/>
            <a:ext cx="8229600" cy="1143000"/>
          </a:xfrm>
        </p:spPr>
        <p:txBody>
          <a:bodyPr/>
          <a:lstStyle/>
          <a:p>
            <a:r>
              <a:rPr lang="en-GB" b="1" dirty="0" smtClean="0"/>
              <a:t>Pencil Control Concepts</a:t>
            </a:r>
            <a:endParaRPr lang="en-GB" b="1"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844" y="1985185"/>
            <a:ext cx="8562824" cy="3244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2001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006" y="1196752"/>
            <a:ext cx="7048500" cy="5048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9988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sp>
        <p:nvSpPr>
          <p:cNvPr id="2" name="Title 1"/>
          <p:cNvSpPr>
            <a:spLocks noGrp="1"/>
          </p:cNvSpPr>
          <p:nvPr>
            <p:ph type="title"/>
          </p:nvPr>
        </p:nvSpPr>
        <p:spPr>
          <a:xfrm>
            <a:off x="401393" y="148630"/>
            <a:ext cx="8229600" cy="1143000"/>
          </a:xfrm>
        </p:spPr>
        <p:txBody>
          <a:bodyPr/>
          <a:lstStyle/>
          <a:p>
            <a:r>
              <a:rPr lang="en-GB" b="1" dirty="0" smtClean="0"/>
              <a:t>Pencil Control Concepts</a:t>
            </a:r>
            <a:endParaRPr lang="en-GB" b="1" dirty="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471613"/>
            <a:ext cx="7200900" cy="391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525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2443</TotalTime>
  <Words>3742</Words>
  <Application>Microsoft Office PowerPoint</Application>
  <PresentationFormat>On-screen Show (4:3)</PresentationFormat>
  <Paragraphs>302</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LTA Toolkit</vt:lpstr>
      <vt:lpstr>Raising Attainment through developing a whole-school approach to pencil control and handwriting development  Part 1     </vt:lpstr>
      <vt:lpstr>Emerging Literacy –  Handwriting Foundations and Building Blocks</vt:lpstr>
      <vt:lpstr>Emerging Literacy –  Handwriting Foundations and Building Blocks</vt:lpstr>
      <vt:lpstr>PowerPoint Presentation</vt:lpstr>
      <vt:lpstr>Motor Learning</vt:lpstr>
      <vt:lpstr>Pencil Control Concepts</vt:lpstr>
      <vt:lpstr>Pencil Control Concepts</vt:lpstr>
      <vt:lpstr>Pencil Control Concepts</vt:lpstr>
      <vt:lpstr>Pencil Control Concepts</vt:lpstr>
      <vt:lpstr>Pencil Control Concepts</vt:lpstr>
      <vt:lpstr>Pencil Control Concepts</vt:lpstr>
      <vt:lpstr>Pencil Control Concepts</vt:lpstr>
      <vt:lpstr>Pencil Control Concepts</vt:lpstr>
      <vt:lpstr>Pencil Control Concepts</vt:lpstr>
      <vt:lpstr>Emerging Literacy –  Handwriting Foundations and Building Blocks</vt:lpstr>
      <vt:lpstr>Emerging Literacy –  Handwriting Foundations and Building Blocks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189</cp:revision>
  <cp:lastPrinted>2019-01-22T11:35:57Z</cp:lastPrinted>
  <dcterms:created xsi:type="dcterms:W3CDTF">2013-02-22T07:22:54Z</dcterms:created>
  <dcterms:modified xsi:type="dcterms:W3CDTF">2019-07-12T16:26:16Z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